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76" r:id="rId5"/>
    <p:sldId id="277" r:id="rId6"/>
    <p:sldId id="278" r:id="rId7"/>
  </p:sldIdLst>
  <p:sldSz cx="7562850" cy="1069181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2298" y="60"/>
      </p:cViewPr>
      <p:guideLst>
        <p:guide orient="horz" pos="3367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980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68288" y="331788"/>
            <a:ext cx="6951662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213"/>
              </a:spcAft>
            </a:pPr>
            <a:r>
              <a:rPr lang="en-US" sz="2000" b="1">
                <a:latin typeface="Times New Roman" panose="02020603050405020304" pitchFamily="18" charset="0"/>
              </a:rPr>
              <a:t>Lecture 4</a:t>
            </a:r>
          </a:p>
          <a:p>
            <a:pPr algn="r" eaLnBrk="1" hangingPunct="1">
              <a:spcAft>
                <a:spcPts val="1263"/>
              </a:spcAft>
            </a:pPr>
            <a:r>
              <a:rPr lang="en-US" sz="1300" b="1">
                <a:latin typeface="Times New Roman" panose="02020603050405020304" pitchFamily="18" charset="0"/>
              </a:rPr>
              <a:t>Dr. Mohammed Abdul Baset</a:t>
            </a:r>
          </a:p>
          <a:p>
            <a:pPr algn="ctr" eaLnBrk="1" hangingPunct="1">
              <a:lnSpc>
                <a:spcPts val="2813"/>
              </a:lnSpc>
            </a:pPr>
            <a:r>
              <a:rPr lang="en-US" sz="1600" b="1">
                <a:latin typeface="Times New Roman" panose="02020603050405020304" pitchFamily="18" charset="0"/>
              </a:rPr>
              <a:t>Preparation of standard solution</a:t>
            </a:r>
          </a:p>
          <a:p>
            <a:pPr algn="just" eaLnBrk="1" hangingPunct="1">
              <a:lnSpc>
                <a:spcPts val="2813"/>
              </a:lnSpc>
            </a:pPr>
            <a:r>
              <a:rPr lang="en-US" sz="1300" b="1">
                <a:latin typeface="Times New Roman" panose="02020603050405020304" pitchFamily="18" charset="0"/>
              </a:rPr>
              <a:t>What is a standard solution?</a:t>
            </a:r>
          </a:p>
          <a:p>
            <a:pPr algn="just" eaLnBrk="1" hangingPunct="1">
              <a:lnSpc>
                <a:spcPts val="1613"/>
              </a:lnSpc>
              <a:spcAft>
                <a:spcPts val="213"/>
              </a:spcAft>
            </a:pPr>
            <a:r>
              <a:rPr lang="en-US" sz="1300" b="1">
                <a:latin typeface="Times New Roman" panose="02020603050405020304" pitchFamily="18" charset="0"/>
              </a:rPr>
              <a:t>A standard solution is a solution whose concentration is known accurately. Its concentration is usually given in mol dm</a:t>
            </a:r>
            <a:r>
              <a:rPr lang="en-US" sz="1300" b="1" baseline="30000">
                <a:latin typeface="Times New Roman" panose="02020603050405020304" pitchFamily="18" charset="0"/>
              </a:rPr>
              <a:t>-3</a:t>
            </a:r>
            <a:r>
              <a:rPr lang="en-US" sz="1300" b="1">
                <a:latin typeface="Times New Roman" panose="02020603050405020304" pitchFamily="18" charset="0"/>
              </a:rPr>
              <a:t>.</a:t>
            </a:r>
          </a:p>
          <a:p>
            <a:pPr algn="ctr" eaLnBrk="1" hangingPunct="1">
              <a:spcAft>
                <a:spcPts val="1263"/>
              </a:spcAft>
            </a:pPr>
            <a:r>
              <a:rPr lang="en-US" sz="1300" b="1">
                <a:latin typeface="Times New Roman" panose="02020603050405020304" pitchFamily="18" charset="0"/>
              </a:rPr>
              <a:t>moles = concentration x volume</a:t>
            </a:r>
          </a:p>
          <a:p>
            <a:pPr algn="just" eaLnBrk="1" hangingPunct="1">
              <a:lnSpc>
                <a:spcPts val="1613"/>
              </a:lnSpc>
              <a:spcAft>
                <a:spcPts val="1263"/>
              </a:spcAft>
            </a:pPr>
            <a:r>
              <a:rPr lang="en-US" sz="1300" b="1">
                <a:latin typeface="Times New Roman" panose="02020603050405020304" pitchFamily="18" charset="0"/>
              </a:rPr>
              <a:t>Concentration is in mol dm</a:t>
            </a:r>
            <a:r>
              <a:rPr lang="en-US" sz="1300" b="1" baseline="30000">
                <a:latin typeface="Times New Roman" panose="02020603050405020304" pitchFamily="18" charset="0"/>
              </a:rPr>
              <a:t>-3</a:t>
            </a:r>
            <a:r>
              <a:rPr lang="en-US" sz="1300" b="1">
                <a:latin typeface="Times New Roman" panose="02020603050405020304" pitchFamily="18" charset="0"/>
              </a:rPr>
              <a:t> ... and ... volume is in dm</a:t>
            </a:r>
            <a:r>
              <a:rPr lang="en-US" sz="1300" b="1" baseline="30000">
                <a:latin typeface="Times New Roman" panose="02020603050405020304" pitchFamily="18" charset="0"/>
              </a:rPr>
              <a:t>3</a:t>
            </a:r>
            <a:r>
              <a:rPr lang="en-US" sz="1300" b="1">
                <a:latin typeface="Times New Roman" panose="02020603050405020304" pitchFamily="18" charset="0"/>
              </a:rPr>
              <a:t>, so if the volume is given in cm</a:t>
            </a:r>
            <a:r>
              <a:rPr lang="en-US" sz="1300" b="1" baseline="30000">
                <a:latin typeface="Times New Roman" panose="02020603050405020304" pitchFamily="18" charset="0"/>
              </a:rPr>
              <a:t>3</a:t>
            </a:r>
            <a:r>
              <a:rPr lang="en-US" sz="1300" b="1">
                <a:latin typeface="Times New Roman" panose="02020603050405020304" pitchFamily="18" charset="0"/>
              </a:rPr>
              <a:t>, divide it by 1000 to get dm</a:t>
            </a:r>
            <a:r>
              <a:rPr lang="en-US" sz="1300" b="1" baseline="30000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68288" y="3051175"/>
            <a:ext cx="6951662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300" b="1">
                <a:latin typeface="Times New Roman" panose="02020603050405020304" pitchFamily="18" charset="0"/>
              </a:rPr>
              <a:t>Making up the standard solution</a:t>
            </a: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268288" y="7507288"/>
            <a:ext cx="6950075" cy="249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1613"/>
              </a:lnSpc>
              <a:spcBef>
                <a:spcPts val="1263"/>
              </a:spcBef>
            </a:pPr>
            <a:r>
              <a:rPr lang="en-US" sz="1600" b="1">
                <a:latin typeface="Times New Roman" panose="02020603050405020304" pitchFamily="18" charset="0"/>
              </a:rPr>
              <a:t>Primary and secondary Standards solutions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 b="1">
                <a:latin typeface="Times New Roman" panose="02020603050405020304" pitchFamily="18" charset="0"/>
              </a:rPr>
              <a:t>A primary standards is a highly purified compound that serves as a reference material in titrations and in other analytical methods.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 b="1">
                <a:latin typeface="Times New Roman" panose="02020603050405020304" pitchFamily="18" charset="0"/>
              </a:rPr>
              <a:t>Important requirements for a primary standard are the following: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 b="1">
                <a:latin typeface="Times New Roman" panose="02020603050405020304" pitchFamily="18" charset="0"/>
              </a:rPr>
              <a:t>1.    High purity.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 b="1">
                <a:latin typeface="Times New Roman" panose="02020603050405020304" pitchFamily="18" charset="0"/>
              </a:rPr>
              <a:t>2.    Atmospheric stability (no sensitive to atmospheric oxygen)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 b="1">
                <a:latin typeface="Times New Roman" panose="02020603050405020304" pitchFamily="18" charset="0"/>
              </a:rPr>
              <a:t>3.    Absence of hydrate water so that the composition of the solid does not change with variations in humidity.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 b="1">
                <a:latin typeface="Times New Roman" panose="02020603050405020304" pitchFamily="18" charset="0"/>
              </a:rPr>
              <a:t>4.    Modest cost.</a:t>
            </a:r>
          </a:p>
          <a:p>
            <a:pPr algn="just" eaLnBrk="1" hangingPunct="1">
              <a:lnSpc>
                <a:spcPts val="1613"/>
              </a:lnSpc>
            </a:pPr>
            <a:r>
              <a:rPr lang="en-US" sz="1300" b="1">
                <a:latin typeface="Times New Roman" panose="02020603050405020304" pitchFamily="18" charset="0"/>
              </a:rPr>
              <a:t>5.    They are powerful reactants</a:t>
            </a:r>
          </a:p>
          <a:p>
            <a:pPr algn="just" eaLnBrk="1" hangingPunct="1">
              <a:spcAft>
                <a:spcPts val="213"/>
              </a:spcAft>
            </a:pPr>
            <a:r>
              <a:rPr lang="en-US" sz="1300" b="1">
                <a:latin typeface="Times New Roman" panose="02020603050405020304" pitchFamily="18" charset="0"/>
              </a:rPr>
              <a:t>6.    They have known formula and molecular weight</a:t>
            </a:r>
          </a:p>
          <a:p>
            <a:pPr algn="just" eaLnBrk="1" hangingPunct="1"/>
            <a:r>
              <a:rPr lang="en-US" sz="1300" b="1">
                <a:latin typeface="Times New Roman" panose="02020603050405020304" pitchFamily="18" charset="0"/>
              </a:rPr>
              <a:t>7.    They are usually high molecular weight compounds</a:t>
            </a:r>
          </a:p>
        </p:txBody>
      </p:sp>
      <p:sp>
        <p:nvSpPr>
          <p:cNvPr id="18437" name="Rectangle 7"/>
          <p:cNvSpPr>
            <a:spLocks noChangeArrowheads="1"/>
          </p:cNvSpPr>
          <p:nvPr/>
        </p:nvSpPr>
        <p:spPr bwMode="auto">
          <a:xfrm>
            <a:off x="3670300" y="10363200"/>
            <a:ext cx="160338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18</a:t>
            </a:r>
          </a:p>
        </p:txBody>
      </p:sp>
      <p:pic>
        <p:nvPicPr>
          <p:cNvPr id="18438" name="Picture 8"/>
          <p:cNvPicPr>
            <a:picLocks noChangeAspect="1" noChangeArrowheads="1"/>
          </p:cNvPicPr>
          <p:nvPr/>
        </p:nvPicPr>
        <p:blipFill>
          <a:blip r:embed="rId2">
            <a:lum bright="-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4"/>
          <a:stretch>
            <a:fillRect/>
          </a:stretch>
        </p:blipFill>
        <p:spPr bwMode="auto">
          <a:xfrm>
            <a:off x="771525" y="3322638"/>
            <a:ext cx="6019800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1938" y="311150"/>
            <a:ext cx="6977062" cy="6643688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lnSpc>
                <a:spcPts val="158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latin typeface="Times New Roman"/>
              </a:rPr>
              <a:t>Secondary standard solution:</a:t>
            </a:r>
          </a:p>
          <a:p>
            <a:pPr algn="just" eaLnBrk="1" fontAlgn="auto" hangingPunct="1">
              <a:lnSpc>
                <a:spcPts val="1584"/>
              </a:lnSpc>
              <a:spcBef>
                <a:spcPts val="0"/>
              </a:spcBef>
              <a:spcAft>
                <a:spcPts val="840"/>
              </a:spcAft>
              <a:defRPr/>
            </a:pPr>
            <a:r>
              <a:rPr lang="en-US" sz="1300" dirty="0">
                <a:latin typeface="Times New Roman"/>
              </a:rPr>
              <a:t>A secondary standard solution is the one that must be standardized before use. This is because a secondary standard solution is not in its stable form. An example is the solution of </a:t>
            </a:r>
            <a:r>
              <a:rPr lang="en-US" sz="1300" dirty="0" err="1">
                <a:latin typeface="Times New Roman"/>
              </a:rPr>
              <a:t>NaOH</a:t>
            </a:r>
            <a:r>
              <a:rPr lang="en-US" sz="1300" dirty="0">
                <a:latin typeface="Times New Roman"/>
              </a:rPr>
              <a:t>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300" b="1" dirty="0">
                <a:latin typeface="Times New Roman"/>
              </a:rPr>
              <a:t>Secondary standards </a:t>
            </a:r>
            <a:r>
              <a:rPr lang="en-US" sz="1300" dirty="0">
                <a:latin typeface="Times New Roman"/>
              </a:rPr>
              <a:t>are</a:t>
            </a:r>
          </a:p>
          <a:p>
            <a:pPr marL="266700" algn="just" eaLnBrk="1" fontAlgn="auto" hangingPunct="1">
              <a:lnSpc>
                <a:spcPts val="170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1.    Influenced by atmosphere/environment</a:t>
            </a:r>
          </a:p>
          <a:p>
            <a:pPr marL="266700" algn="just" eaLnBrk="1" fontAlgn="auto" hangingPunct="1">
              <a:lnSpc>
                <a:spcPts val="170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2.    Concentration change over time</a:t>
            </a:r>
          </a:p>
          <a:p>
            <a:pPr marL="266700" algn="just" eaLnBrk="1" fontAlgn="auto" hangingPunct="1">
              <a:lnSpc>
                <a:spcPts val="170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3.    Usually powerful reactants</a:t>
            </a:r>
          </a:p>
          <a:p>
            <a:pPr marL="266700" algn="just" eaLnBrk="1" fontAlgn="auto" hangingPunct="1">
              <a:lnSpc>
                <a:spcPts val="1704"/>
              </a:lnSpc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300" dirty="0">
                <a:latin typeface="Times New Roman"/>
              </a:rPr>
              <a:t>4.    Usually cheap &amp; easy to use</a:t>
            </a:r>
          </a:p>
          <a:p>
            <a:pPr algn="just" eaLnBrk="1" fontAlgn="auto" hangingPunct="1"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300" dirty="0">
                <a:latin typeface="Times New Roman"/>
              </a:rPr>
              <a:t>Chemists make two common types of "standard solutions":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300" b="1" dirty="0">
                <a:latin typeface="Times New Roman"/>
              </a:rPr>
              <a:t>•    Molar solutions</a:t>
            </a:r>
          </a:p>
          <a:p>
            <a:pPr algn="just" eaLnBrk="1" fontAlgn="auto" hangingPunct="1">
              <a:spcBef>
                <a:spcPts val="0"/>
              </a:spcBef>
              <a:spcAft>
                <a:spcPts val="840"/>
              </a:spcAft>
              <a:defRPr/>
            </a:pPr>
            <a:r>
              <a:rPr lang="en-US" sz="1300" b="1" dirty="0">
                <a:latin typeface="Times New Roman"/>
              </a:rPr>
              <a:t>•    Normal solutions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A </a:t>
            </a:r>
            <a:r>
              <a:rPr lang="en-US" sz="1300" b="1" dirty="0">
                <a:latin typeface="Times New Roman"/>
              </a:rPr>
              <a:t>Molar solution </a:t>
            </a:r>
            <a:r>
              <a:rPr lang="en-US" sz="1300" dirty="0">
                <a:latin typeface="Times New Roman"/>
              </a:rPr>
              <a:t>(M) is a solution that contains 1 mole of solute in each </a:t>
            </a:r>
            <a:r>
              <a:rPr lang="en-US" sz="1300" dirty="0" err="1">
                <a:latin typeface="Times New Roman"/>
              </a:rPr>
              <a:t>litre</a:t>
            </a:r>
            <a:r>
              <a:rPr lang="en-US" sz="1300" dirty="0">
                <a:latin typeface="Times New Roman"/>
              </a:rPr>
              <a:t> of solution. A mole is the molecular weight (MW) expressed as grams (sometimes referred to as the ‘gram molecular weight’ (</a:t>
            </a:r>
            <a:r>
              <a:rPr lang="en-US" sz="1300" dirty="0" err="1">
                <a:latin typeface="Times New Roman"/>
              </a:rPr>
              <a:t>gMW</a:t>
            </a:r>
            <a:r>
              <a:rPr lang="en-US" sz="1300" dirty="0">
                <a:latin typeface="Times New Roman"/>
              </a:rPr>
              <a:t>)). Therefore, 1 M = 1 </a:t>
            </a:r>
            <a:r>
              <a:rPr lang="en-US" sz="1300" dirty="0" err="1">
                <a:latin typeface="Times New Roman"/>
              </a:rPr>
              <a:t>gMW</a:t>
            </a:r>
            <a:r>
              <a:rPr lang="en-US" sz="1300" dirty="0">
                <a:latin typeface="Times New Roman"/>
              </a:rPr>
              <a:t> of solute per </a:t>
            </a:r>
            <a:r>
              <a:rPr lang="en-US" sz="1300" dirty="0" err="1">
                <a:latin typeface="Times New Roman"/>
              </a:rPr>
              <a:t>litre</a:t>
            </a:r>
            <a:r>
              <a:rPr lang="en-US" sz="1300" dirty="0">
                <a:latin typeface="Times New Roman"/>
              </a:rPr>
              <a:t> of solution.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1470"/>
              </a:spcAft>
              <a:defRPr/>
            </a:pPr>
            <a:r>
              <a:rPr lang="en-US" sz="1300" dirty="0">
                <a:latin typeface="Times New Roman"/>
              </a:rPr>
              <a:t>A </a:t>
            </a:r>
            <a:r>
              <a:rPr lang="en-US" sz="1300" b="1" dirty="0">
                <a:latin typeface="Times New Roman"/>
              </a:rPr>
              <a:t>Normal solution (N) </a:t>
            </a:r>
            <a:r>
              <a:rPr lang="en-US" sz="1300" dirty="0">
                <a:latin typeface="Times New Roman"/>
              </a:rPr>
              <a:t>is a solution that contains an equivalent weight of solute in one liter of solution. The preparation of a normal solution is based upon dissolving an equivalent weight of an equivalent single positive ionic species. Sometimes this is called the equivalent (molecular) weight.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840"/>
              </a:spcAft>
              <a:defRPr/>
            </a:pPr>
            <a:r>
              <a:rPr lang="en-US" sz="1600" b="1" dirty="0">
                <a:latin typeface="Times New Roman"/>
              </a:rPr>
              <a:t>Important Units of Measurement</a:t>
            </a:r>
          </a:p>
          <a:p>
            <a:pPr marL="266700" algn="just" eaLnBrk="1" fontAlgn="auto" hangingPunct="1"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300" b="1" dirty="0">
                <a:latin typeface="Times New Roman"/>
              </a:rPr>
              <a:t>1-    The Distinction between Mass and Weight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i="1" dirty="0">
                <a:latin typeface="Times New Roman"/>
              </a:rPr>
              <a:t>Mass</a:t>
            </a:r>
            <a:r>
              <a:rPr lang="en-US" sz="1300" dirty="0">
                <a:latin typeface="Times New Roman"/>
              </a:rPr>
              <a:t> is an invariant measure of the quantity of matter in an object. </a:t>
            </a:r>
            <a:r>
              <a:rPr lang="en-US" sz="1300" i="1" dirty="0">
                <a:latin typeface="Times New Roman"/>
              </a:rPr>
              <a:t>Weight</a:t>
            </a:r>
            <a:r>
              <a:rPr lang="en-US" sz="1300" dirty="0">
                <a:latin typeface="Times New Roman"/>
              </a:rPr>
              <a:t> is the force of attraction between an object and its surroundings, principally the earth.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Weight and mass are related by the familiar expression:</a:t>
            </a:r>
          </a:p>
          <a:p>
            <a:pPr algn="ctr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i="1" dirty="0">
                <a:latin typeface="Times New Roman"/>
              </a:rPr>
              <a:t>w</a:t>
            </a:r>
            <a:r>
              <a:rPr lang="en-US" sz="1300" dirty="0">
                <a:latin typeface="Times New Roman"/>
              </a:rPr>
              <a:t> </a:t>
            </a:r>
            <a:r>
              <a:rPr lang="en-US" sz="1300" b="1" dirty="0">
                <a:latin typeface="Times New Roman"/>
              </a:rPr>
              <a:t>= </a:t>
            </a:r>
            <a:r>
              <a:rPr lang="en-US" sz="1300" i="1" dirty="0">
                <a:latin typeface="Times New Roman"/>
              </a:rPr>
              <a:t>mg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840"/>
              </a:spcAft>
              <a:defRPr/>
            </a:pPr>
            <a:r>
              <a:rPr lang="en-US" sz="1300" dirty="0">
                <a:latin typeface="Times New Roman"/>
              </a:rPr>
              <a:t>Where </a:t>
            </a:r>
            <a:r>
              <a:rPr lang="en-US" sz="1300" i="1" dirty="0">
                <a:latin typeface="Times New Roman"/>
              </a:rPr>
              <a:t>w</a:t>
            </a:r>
            <a:r>
              <a:rPr lang="en-US" sz="1300" b="1" dirty="0">
                <a:latin typeface="Times New Roman"/>
              </a:rPr>
              <a:t> </a:t>
            </a:r>
            <a:r>
              <a:rPr lang="en-US" sz="1300" dirty="0">
                <a:latin typeface="Times New Roman"/>
              </a:rPr>
              <a:t>is the weight of an object, </a:t>
            </a:r>
            <a:r>
              <a:rPr lang="en-US" sz="1300" i="1" dirty="0">
                <a:latin typeface="Times New Roman"/>
              </a:rPr>
              <a:t>m</a:t>
            </a:r>
            <a:r>
              <a:rPr lang="en-US" sz="1300" b="1" dirty="0">
                <a:latin typeface="Times New Roman"/>
              </a:rPr>
              <a:t> </a:t>
            </a:r>
            <a:r>
              <a:rPr lang="en-US" sz="1300" dirty="0">
                <a:latin typeface="Times New Roman"/>
              </a:rPr>
              <a:t>is its mass, and </a:t>
            </a:r>
            <a:r>
              <a:rPr lang="en-US" sz="1300" i="1" dirty="0">
                <a:latin typeface="Times New Roman"/>
              </a:rPr>
              <a:t>g</a:t>
            </a:r>
            <a:r>
              <a:rPr lang="en-US" sz="1300" b="1" dirty="0">
                <a:latin typeface="Times New Roman"/>
              </a:rPr>
              <a:t> </a:t>
            </a:r>
            <a:r>
              <a:rPr lang="en-US" sz="1300" dirty="0">
                <a:latin typeface="Times New Roman"/>
              </a:rPr>
              <a:t>is the acceleration due to gravity.</a:t>
            </a:r>
          </a:p>
          <a:p>
            <a:pPr marL="266700" algn="just" eaLnBrk="1" fontAlgn="auto" hangingPunct="1"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300" b="1" dirty="0">
                <a:latin typeface="Times New Roman"/>
              </a:rPr>
              <a:t>2-    Density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Density is defined as </a:t>
            </a:r>
            <a:r>
              <a:rPr lang="en-US" sz="1300" dirty="0">
                <a:latin typeface="Times New Roman"/>
              </a:rPr>
              <a:t>mass per </a:t>
            </a:r>
            <a:r>
              <a:rPr lang="en-US" sz="1300" dirty="0">
                <a:latin typeface="Times New Roman"/>
              </a:rPr>
              <a:t>unit volume.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268288" y="7464425"/>
            <a:ext cx="6951662" cy="2822575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840"/>
              </a:spcAft>
              <a:defRPr/>
            </a:pPr>
            <a:r>
              <a:rPr lang="en-US" sz="1300" dirty="0">
                <a:latin typeface="Times New Roman"/>
              </a:rPr>
              <a:t>The </a:t>
            </a:r>
            <a:r>
              <a:rPr lang="en-US" sz="1300" dirty="0">
                <a:latin typeface="Times New Roman"/>
              </a:rPr>
              <a:t>density of water is 1 gram/cm</a:t>
            </a:r>
            <a:r>
              <a:rPr lang="en-US" sz="1300" baseline="30000" dirty="0">
                <a:latin typeface="Times New Roman"/>
              </a:rPr>
              <a:t>3</a:t>
            </a:r>
            <a:r>
              <a:rPr lang="en-US" sz="1300" dirty="0">
                <a:latin typeface="Times New Roman"/>
              </a:rPr>
              <a:t> since water was used as an early mass standard, one gram being informally defined as the mass of 1 cm</a:t>
            </a:r>
            <a:r>
              <a:rPr lang="en-US" sz="1300" baseline="30000" dirty="0">
                <a:latin typeface="Times New Roman"/>
              </a:rPr>
              <a:t>3</a:t>
            </a:r>
            <a:r>
              <a:rPr lang="en-US" sz="1300" dirty="0">
                <a:latin typeface="Times New Roman"/>
              </a:rPr>
              <a:t> of water.</a:t>
            </a:r>
          </a:p>
          <a:p>
            <a:pPr marL="260604" algn="just" eaLnBrk="1" fontAlgn="auto" hangingPunct="1"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300" b="1" dirty="0">
                <a:latin typeface="Times New Roman"/>
              </a:rPr>
              <a:t>3- The Mole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840"/>
              </a:spcAft>
              <a:defRPr/>
            </a:pPr>
            <a:r>
              <a:rPr lang="en-US" sz="1300" dirty="0">
                <a:latin typeface="Times New Roman"/>
              </a:rPr>
              <a:t>A mole (also known as Avogadro's Number) is the amount of substance that contains as many elementary particles (atoms, ions, molecules) as there are in 12g of carbon-12 atoms.</a:t>
            </a:r>
          </a:p>
          <a:p>
            <a:pPr algn="just" eaLnBrk="1" fontAlgn="auto" hangingPunct="1">
              <a:lnSpc>
                <a:spcPts val="158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latin typeface="Times New Roman"/>
              </a:rPr>
              <a:t>There are three definitions (equalities) of mole. They are:</a:t>
            </a:r>
          </a:p>
          <a:p>
            <a:pPr algn="just" eaLnBrk="1" fontAlgn="auto" hangingPunct="1">
              <a:lnSpc>
                <a:spcPts val="158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1 mole = 6.02 x 10</a:t>
            </a:r>
            <a:r>
              <a:rPr lang="en-US" sz="1300" baseline="30000" dirty="0">
                <a:latin typeface="Times New Roman"/>
              </a:rPr>
              <a:t>23</a:t>
            </a:r>
            <a:r>
              <a:rPr lang="en-US" sz="1300" dirty="0">
                <a:latin typeface="Times New Roman"/>
              </a:rPr>
              <a:t> particles</a:t>
            </a:r>
          </a:p>
          <a:p>
            <a:pPr algn="just" eaLnBrk="1" fontAlgn="auto" hangingPunct="1">
              <a:lnSpc>
                <a:spcPts val="158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1 mole = molar mass (could be atomic mass from periodic table or molecular mass)</a:t>
            </a:r>
          </a:p>
          <a:p>
            <a:pPr algn="just" eaLnBrk="1" fontAlgn="auto" hangingPunct="1">
              <a:lnSpc>
                <a:spcPts val="1584"/>
              </a:lnSpc>
              <a:spcBef>
                <a:spcPts val="0"/>
              </a:spcBef>
              <a:spcAft>
                <a:spcPts val="840"/>
              </a:spcAft>
              <a:defRPr/>
            </a:pPr>
            <a:r>
              <a:rPr lang="en-US" sz="1300" dirty="0">
                <a:latin typeface="Times New Roman"/>
              </a:rPr>
              <a:t>1 mole = 22.4 L of a gas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latin typeface="Times New Roman"/>
              </a:rPr>
              <a:t>Each definition can be written as a set of two conversion factors. They are: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670300" y="10363200"/>
            <a:ext cx="163513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19</a:t>
            </a:r>
          </a:p>
        </p:txBody>
      </p:sp>
      <p:pic>
        <p:nvPicPr>
          <p:cNvPr id="19461" name="Picture 5" descr="http://hyperphysics.phy-astr.gsu.edu/hbase/images/dens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0" r="19531"/>
          <a:stretch>
            <a:fillRect/>
          </a:stretch>
        </p:blipFill>
        <p:spPr bwMode="auto">
          <a:xfrm>
            <a:off x="2346325" y="6532563"/>
            <a:ext cx="26479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271463" y="1819275"/>
            <a:ext cx="5808662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2188"/>
              </a:lnSpc>
            </a:pPr>
            <a:r>
              <a:rPr lang="en-US" sz="1300" b="1">
                <a:latin typeface="Times New Roman" panose="02020603050405020304" pitchFamily="18" charset="0"/>
              </a:rPr>
              <a:t>Units of Concentration</a:t>
            </a:r>
          </a:p>
          <a:p>
            <a:pPr algn="just" eaLnBrk="1" hangingPunct="1">
              <a:lnSpc>
                <a:spcPts val="2188"/>
              </a:lnSpc>
            </a:pPr>
            <a:r>
              <a:rPr lang="en-US" sz="1300" b="1">
                <a:latin typeface="Times New Roman" panose="02020603050405020304" pitchFamily="18" charset="0"/>
              </a:rPr>
              <a:t>1)    Molarity: M </a:t>
            </a:r>
            <a:r>
              <a:rPr lang="en-US" sz="1300">
                <a:latin typeface="Times New Roman" panose="02020603050405020304" pitchFamily="18" charset="0"/>
              </a:rPr>
              <a:t>= moles of solute contained in one liter of solution.</a:t>
            </a:r>
          </a:p>
          <a:p>
            <a:pPr algn="ctr" eaLnBrk="1" hangingPunct="1">
              <a:lnSpc>
                <a:spcPts val="2188"/>
              </a:lnSpc>
            </a:pPr>
            <a:r>
              <a:rPr lang="en-US" sz="1300" b="1">
                <a:latin typeface="Times New Roman" panose="02020603050405020304" pitchFamily="18" charset="0"/>
              </a:rPr>
              <a:t>Molarity = M = moles of solute/ Volume of solution = moles/L</a:t>
            </a:r>
          </a:p>
          <a:p>
            <a:pPr algn="just" eaLnBrk="1" hangingPunct="1">
              <a:lnSpc>
                <a:spcPts val="2188"/>
              </a:lnSpc>
            </a:pPr>
            <a:r>
              <a:rPr lang="en-US" sz="1300" b="1">
                <a:latin typeface="Times New Roman" panose="02020603050405020304" pitchFamily="18" charset="0"/>
              </a:rPr>
              <a:t>2)    Normality: N</a:t>
            </a:r>
            <a:r>
              <a:rPr lang="en-US" sz="1300">
                <a:latin typeface="Times New Roman" panose="02020603050405020304" pitchFamily="18" charset="0"/>
              </a:rPr>
              <a:t>= moles of reactive units per liter (equivalents per liter)</a:t>
            </a:r>
          </a:p>
        </p:txBody>
      </p:sp>
      <p:sp>
        <p:nvSpPr>
          <p:cNvPr id="20483" name="Rectangle 6"/>
          <p:cNvSpPr>
            <a:spLocks noChangeArrowheads="1"/>
          </p:cNvSpPr>
          <p:nvPr/>
        </p:nvSpPr>
        <p:spPr bwMode="auto">
          <a:xfrm>
            <a:off x="271463" y="3819525"/>
            <a:ext cx="24415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ts val="625"/>
              </a:spcBef>
              <a:spcAft>
                <a:spcPts val="1050"/>
              </a:spcAft>
            </a:pPr>
            <a:r>
              <a:rPr lang="en-US" sz="1300">
                <a:latin typeface="Times New Roman" panose="02020603050405020304" pitchFamily="18" charset="0"/>
              </a:rPr>
              <a:t>Where </a:t>
            </a:r>
            <a:r>
              <a:rPr lang="en-US" sz="1300" i="1">
                <a:latin typeface="Times New Roman" panose="02020603050405020304" pitchFamily="18" charset="0"/>
              </a:rPr>
              <a:t>n</a:t>
            </a:r>
            <a:r>
              <a:rPr lang="en-US" sz="1300">
                <a:latin typeface="Times New Roman" panose="02020603050405020304" pitchFamily="18" charset="0"/>
              </a:rPr>
              <a:t> is number of equivalents</a:t>
            </a:r>
          </a:p>
        </p:txBody>
      </p:sp>
      <p:sp>
        <p:nvSpPr>
          <p:cNvPr id="20484" name="Rectangle 7"/>
          <p:cNvSpPr>
            <a:spLocks noChangeArrowheads="1"/>
          </p:cNvSpPr>
          <p:nvPr/>
        </p:nvSpPr>
        <p:spPr bwMode="auto">
          <a:xfrm>
            <a:off x="3282950" y="3524250"/>
            <a:ext cx="93503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425"/>
              </a:spcBef>
              <a:spcAft>
                <a:spcPts val="625"/>
              </a:spcAft>
            </a:pPr>
            <a:r>
              <a:rPr lang="en-US" sz="1600" b="1" i="1">
                <a:latin typeface="Times New Roman" panose="02020603050405020304" pitchFamily="18" charset="0"/>
              </a:rPr>
              <a:t>N = n x M</a:t>
            </a:r>
          </a:p>
        </p:txBody>
      </p:sp>
      <p:sp>
        <p:nvSpPr>
          <p:cNvPr id="20485" name="Rectangle 8"/>
          <p:cNvSpPr>
            <a:spLocks noChangeArrowheads="1"/>
          </p:cNvSpPr>
          <p:nvPr/>
        </p:nvSpPr>
        <p:spPr bwMode="auto">
          <a:xfrm>
            <a:off x="268288" y="4170363"/>
            <a:ext cx="6967537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1613"/>
              </a:lnSpc>
              <a:spcBef>
                <a:spcPts val="1050"/>
              </a:spcBef>
            </a:pPr>
            <a:r>
              <a:rPr lang="en-US" sz="1300" u="sng">
                <a:latin typeface="Times New Roman" panose="02020603050405020304" pitchFamily="18" charset="0"/>
              </a:rPr>
              <a:t>Example</a:t>
            </a:r>
          </a:p>
          <a:p>
            <a:pPr algn="just" eaLnBrk="1" hangingPunct="1">
              <a:lnSpc>
                <a:spcPts val="1613"/>
              </a:lnSpc>
              <a:spcAft>
                <a:spcPts val="625"/>
              </a:spcAft>
            </a:pPr>
            <a:r>
              <a:rPr lang="en-US" sz="1300">
                <a:latin typeface="Times New Roman" panose="02020603050405020304" pitchFamily="18" charset="0"/>
              </a:rPr>
              <a:t>5 grams of sodium hydroxide (NaOH) were dissolved in enough water to give 200 ml of solution. Calculate the normality of the solution.</a:t>
            </a:r>
          </a:p>
          <a:p>
            <a:pPr algn="just" eaLnBrk="1" hangingPunct="1">
              <a:spcAft>
                <a:spcPts val="425"/>
              </a:spcAft>
            </a:pPr>
            <a:r>
              <a:rPr lang="en-US" sz="1300" u="sng">
                <a:latin typeface="Times New Roman" panose="02020603050405020304" pitchFamily="18" charset="0"/>
              </a:rPr>
              <a:t>Solution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268288" y="5705475"/>
            <a:ext cx="5337175" cy="890588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lnSpc>
                <a:spcPts val="1608"/>
              </a:lnSpc>
              <a:spcBef>
                <a:spcPts val="1470"/>
              </a:spcBef>
              <a:spcAft>
                <a:spcPts val="0"/>
              </a:spcAft>
              <a:defRPr/>
            </a:pPr>
            <a:r>
              <a:rPr lang="en-US" sz="1300" b="1" dirty="0">
                <a:latin typeface="Times New Roman"/>
              </a:rPr>
              <a:t>3) Percent Composition by Mass (%) or weight Percent (% w/w)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Use the following equation to calculate percent by mass:</a:t>
            </a:r>
          </a:p>
          <a:p>
            <a:pPr marL="160020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latin typeface="Times New Roman"/>
            </a:endParaRPr>
          </a:p>
        </p:txBody>
      </p:sp>
      <p:sp>
        <p:nvSpPr>
          <p:cNvPr id="20487" name="Rectangle 10"/>
          <p:cNvSpPr>
            <a:spLocks noChangeArrowheads="1"/>
          </p:cNvSpPr>
          <p:nvPr/>
        </p:nvSpPr>
        <p:spPr bwMode="auto">
          <a:xfrm>
            <a:off x="271463" y="6802438"/>
            <a:ext cx="6964362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1588"/>
              </a:lnSpc>
              <a:spcBef>
                <a:spcPts val="1475"/>
              </a:spcBef>
            </a:pPr>
            <a:r>
              <a:rPr lang="en-US" sz="1300" b="1">
                <a:latin typeface="Times New Roman" panose="02020603050405020304" pitchFamily="18" charset="0"/>
              </a:rPr>
              <a:t>4) Volume Percent (% v/v)</a:t>
            </a:r>
          </a:p>
          <a:p>
            <a:pPr algn="just" eaLnBrk="1" hangingPunct="1">
              <a:lnSpc>
                <a:spcPts val="1588"/>
              </a:lnSpc>
              <a:spcAft>
                <a:spcPts val="425"/>
              </a:spcAft>
            </a:pPr>
            <a:r>
              <a:rPr lang="en-US" sz="1300">
                <a:latin typeface="Times New Roman" panose="02020603050405020304" pitchFamily="18" charset="0"/>
              </a:rPr>
              <a:t>Volume percent or volume/volume percent most often is used when preparing solutions of liquids. Volume percent is defined as:</a:t>
            </a:r>
          </a:p>
        </p:txBody>
      </p:sp>
      <p:sp>
        <p:nvSpPr>
          <p:cNvPr id="20488" name="Rectangle 11"/>
          <p:cNvSpPr>
            <a:spLocks noChangeArrowheads="1"/>
          </p:cNvSpPr>
          <p:nvPr/>
        </p:nvSpPr>
        <p:spPr bwMode="auto">
          <a:xfrm>
            <a:off x="274638" y="8220075"/>
            <a:ext cx="26511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ts val="1675"/>
              </a:spcBef>
            </a:pPr>
            <a:r>
              <a:rPr lang="en-US" sz="1300" b="1">
                <a:latin typeface="Times New Roman" panose="02020603050405020304" pitchFamily="18" charset="0"/>
              </a:rPr>
              <a:t>5) Weight/volume Percent (% w/v)</a:t>
            </a:r>
          </a:p>
        </p:txBody>
      </p:sp>
      <p:sp>
        <p:nvSpPr>
          <p:cNvPr id="20489" name="Rectangle 15"/>
          <p:cNvSpPr>
            <a:spLocks noChangeArrowheads="1"/>
          </p:cNvSpPr>
          <p:nvPr/>
        </p:nvSpPr>
        <p:spPr bwMode="auto">
          <a:xfrm>
            <a:off x="268288" y="9213850"/>
            <a:ext cx="693102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1613"/>
              </a:lnSpc>
            </a:pPr>
            <a:r>
              <a:rPr lang="en-US" sz="1300" b="1">
                <a:latin typeface="Times New Roman" panose="02020603050405020304" pitchFamily="18" charset="0"/>
              </a:rPr>
              <a:t>6) Molality</a:t>
            </a:r>
          </a:p>
          <a:p>
            <a:pPr algn="just" eaLnBrk="1" hangingPunct="1">
              <a:lnSpc>
                <a:spcPts val="1613"/>
              </a:lnSpc>
              <a:spcAft>
                <a:spcPts val="838"/>
              </a:spcAft>
            </a:pPr>
            <a:r>
              <a:rPr lang="en-US" sz="1300">
                <a:latin typeface="Times New Roman" panose="02020603050405020304" pitchFamily="18" charset="0"/>
              </a:rPr>
              <a:t>Molality, m, tells us the number of moles of solute dissolved in exactly one kilogram of solvent. (Note that molality is spelled with two "l"'s and represented by a lower case m.)</a:t>
            </a:r>
          </a:p>
          <a:p>
            <a:pPr algn="just" eaLnBrk="1" hangingPunct="1"/>
            <a:r>
              <a:rPr lang="en-US" sz="1300">
                <a:latin typeface="Times New Roman" panose="02020603050405020304" pitchFamily="18" charset="0"/>
              </a:rPr>
              <a:t>We need two pieces of information to calculate the molality of a solute in a solution:</a:t>
            </a:r>
          </a:p>
        </p:txBody>
      </p:sp>
      <p:sp>
        <p:nvSpPr>
          <p:cNvPr id="20490" name="Rectangle 16"/>
          <p:cNvSpPr>
            <a:spLocks noChangeArrowheads="1"/>
          </p:cNvSpPr>
          <p:nvPr/>
        </p:nvSpPr>
        <p:spPr bwMode="auto">
          <a:xfrm>
            <a:off x="3654425" y="10363200"/>
            <a:ext cx="179388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20</a:t>
            </a:r>
          </a:p>
        </p:txBody>
      </p:sp>
      <p:pic>
        <p:nvPicPr>
          <p:cNvPr id="20491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449263"/>
            <a:ext cx="691515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2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3049588"/>
            <a:ext cx="6916737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3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164138"/>
            <a:ext cx="6915150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4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313" y="6213475"/>
            <a:ext cx="3792537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5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7477125"/>
            <a:ext cx="38655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6" name="Picture 24"/>
          <p:cNvPicPr>
            <a:picLocks noChangeAspect="1" noChangeArrowheads="1"/>
          </p:cNvPicPr>
          <p:nvPr/>
        </p:nvPicPr>
        <p:blipFill>
          <a:blip r:embed="rId7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" t="69231" r="3558"/>
          <a:stretch>
            <a:fillRect/>
          </a:stretch>
        </p:blipFill>
        <p:spPr bwMode="auto">
          <a:xfrm>
            <a:off x="1112838" y="8553450"/>
            <a:ext cx="47910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3" y="5162550"/>
            <a:ext cx="3432175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71463" y="304800"/>
            <a:ext cx="5032375" cy="1444625"/>
          </a:xfrm>
          <a:prstGeom prst="rect">
            <a:avLst/>
          </a:prstGeom>
        </p:spPr>
        <p:txBody>
          <a:bodyPr lIns="0" tIns="0" rIns="0" bIns="0"/>
          <a:lstStyle/>
          <a:p>
            <a:pPr marL="247904" algn="just" eaLnBrk="1" fontAlgn="auto" hangingPunct="1">
              <a:spcBef>
                <a:spcPts val="0"/>
              </a:spcBef>
              <a:spcAft>
                <a:spcPts val="420"/>
              </a:spcAft>
              <a:defRPr/>
            </a:pPr>
            <a:r>
              <a:rPr lang="en-US" sz="1300" dirty="0">
                <a:latin typeface="Times New Roman"/>
              </a:rPr>
              <a:t>•    The moles of solute present in the solution.</a:t>
            </a:r>
          </a:p>
          <a:p>
            <a:pPr marL="247904" algn="just" eaLnBrk="1" fontAlgn="auto" hangingPunct="1">
              <a:lnSpc>
                <a:spcPts val="302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•    The mass of solvent (in kilograms) in the solution.</a:t>
            </a:r>
          </a:p>
          <a:p>
            <a:pPr algn="just" eaLnBrk="1" fontAlgn="auto" hangingPunct="1">
              <a:lnSpc>
                <a:spcPts val="302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To calculate molality we use the equation</a:t>
            </a:r>
            <a:r>
              <a:rPr lang="en-US" sz="1300" dirty="0">
                <a:latin typeface="Times New Roman"/>
              </a:rPr>
              <a:t>:</a:t>
            </a:r>
            <a:endParaRPr lang="en-US" sz="1300" dirty="0">
              <a:latin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1463" y="2124075"/>
            <a:ext cx="6943725" cy="2259013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lnSpc>
                <a:spcPts val="1608"/>
              </a:lnSpc>
              <a:spcBef>
                <a:spcPts val="2310"/>
              </a:spcBef>
              <a:spcAft>
                <a:spcPts val="0"/>
              </a:spcAft>
              <a:defRPr/>
            </a:pPr>
            <a:r>
              <a:rPr lang="en-US" sz="1300" b="1" dirty="0">
                <a:latin typeface="Times New Roman"/>
              </a:rPr>
              <a:t>7) Mole Fraction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The mole fraction, X, of a component in a solution is the ratio of the number of moles of that component to the total number of moles of all components in the solution.</a:t>
            </a:r>
          </a:p>
          <a:p>
            <a:pPr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420"/>
              </a:spcAft>
              <a:defRPr/>
            </a:pPr>
            <a:r>
              <a:rPr lang="en-US" sz="1300" dirty="0">
                <a:latin typeface="Times New Roman"/>
              </a:rPr>
              <a:t>The mole fraction of </a:t>
            </a:r>
            <a:r>
              <a:rPr lang="en-US" sz="1300" dirty="0" err="1">
                <a:latin typeface="Times New Roman"/>
              </a:rPr>
              <a:t>A,</a:t>
            </a:r>
            <a:r>
              <a:rPr lang="en-US" sz="1300" i="1" cap="small" dirty="0" err="1">
                <a:latin typeface="Times New Roman"/>
              </a:rPr>
              <a:t>Xa</a:t>
            </a:r>
            <a:r>
              <a:rPr lang="en-US" sz="1300" i="1" cap="small" dirty="0">
                <a:latin typeface="Times New Roman"/>
              </a:rPr>
              <a:t>,</a:t>
            </a:r>
            <a:r>
              <a:rPr lang="en-US" sz="1300" dirty="0">
                <a:latin typeface="Times New Roman"/>
              </a:rPr>
              <a:t> in a solution consisting of A, B, C, ... is calculated using the equation:</a:t>
            </a:r>
          </a:p>
          <a:p>
            <a:pPr algn="just" eaLnBrk="1" fontAlgn="auto" hangingPunct="1">
              <a:lnSpc>
                <a:spcPts val="2232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300" dirty="0">
              <a:latin typeface="Times New Roman"/>
            </a:endParaRPr>
          </a:p>
          <a:p>
            <a:pPr algn="just" eaLnBrk="1" fontAlgn="auto" hangingPunct="1">
              <a:lnSpc>
                <a:spcPts val="2232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300" dirty="0">
              <a:latin typeface="Times New Roman"/>
            </a:endParaRPr>
          </a:p>
          <a:p>
            <a:pPr algn="just" eaLnBrk="1" fontAlgn="auto" hangingPunct="1">
              <a:lnSpc>
                <a:spcPts val="2232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To </a:t>
            </a:r>
            <a:r>
              <a:rPr lang="en-US" sz="1300" dirty="0">
                <a:latin typeface="Times New Roman"/>
              </a:rPr>
              <a:t>calculate the mole fraction of B, </a:t>
            </a:r>
            <a:r>
              <a:rPr lang="en-US" sz="1300" i="1" cap="small" dirty="0" err="1">
                <a:latin typeface="Times New Roman"/>
              </a:rPr>
              <a:t>Xb</a:t>
            </a:r>
            <a:r>
              <a:rPr lang="en-US" sz="1300" i="1" cap="small" dirty="0">
                <a:latin typeface="Times New Roman"/>
              </a:rPr>
              <a:t>,</a:t>
            </a:r>
            <a:r>
              <a:rPr lang="en-US" sz="1300" dirty="0">
                <a:latin typeface="Times New Roman"/>
              </a:rPr>
              <a:t> use</a:t>
            </a:r>
            <a:r>
              <a:rPr lang="en-US" sz="1300" dirty="0">
                <a:latin typeface="Times New Roman"/>
              </a:rPr>
              <a:t>:</a:t>
            </a:r>
            <a:endParaRPr lang="en-US" sz="1300" dirty="0">
              <a:latin typeface="Times New Roman"/>
            </a:endParaRP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268288" y="4721225"/>
            <a:ext cx="6705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213"/>
              </a:spcAft>
            </a:pPr>
            <a:r>
              <a:rPr lang="en-US" sz="1300" b="1">
                <a:latin typeface="Times New Roman" panose="02020603050405020304" pitchFamily="18" charset="0"/>
              </a:rPr>
              <a:t>8) Parts per notation</a:t>
            </a:r>
          </a:p>
          <a:p>
            <a:pPr eaLnBrk="1" hangingPunct="1"/>
            <a:r>
              <a:rPr lang="en-US" sz="1300">
                <a:latin typeface="Times New Roman" panose="02020603050405020304" pitchFamily="18" charset="0"/>
              </a:rPr>
              <a:t>For very dilute solutions, part per million (ppm) is a convenient way to express concentration:</a:t>
            </a:r>
          </a:p>
        </p:txBody>
      </p:sp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271463" y="5772150"/>
            <a:ext cx="3803650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Aft>
                <a:spcPts val="1475"/>
              </a:spcAft>
            </a:pPr>
            <a:r>
              <a:rPr lang="en-US" sz="1300">
                <a:latin typeface="Times New Roman" panose="02020603050405020304" pitchFamily="18" charset="0"/>
              </a:rPr>
              <a:t>Where </a:t>
            </a:r>
            <a:r>
              <a:rPr lang="en-US" sz="1300" i="1">
                <a:latin typeface="Times New Roman" panose="02020603050405020304" pitchFamily="18" charset="0"/>
              </a:rPr>
              <a:t>Cppm</a:t>
            </a:r>
            <a:r>
              <a:rPr lang="en-US" sz="1300">
                <a:latin typeface="Times New Roman" panose="02020603050405020304" pitchFamily="18" charset="0"/>
              </a:rPr>
              <a:t> is the concentration in parts per millions.</a:t>
            </a:r>
          </a:p>
        </p:txBody>
      </p:sp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271463" y="6162675"/>
            <a:ext cx="6199187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613"/>
              </a:lnSpc>
              <a:spcBef>
                <a:spcPts val="1475"/>
              </a:spcBef>
              <a:spcAft>
                <a:spcPts val="1050"/>
              </a:spcAft>
            </a:pPr>
            <a:r>
              <a:rPr lang="en-US" sz="1300">
                <a:latin typeface="Times New Roman" panose="02020603050405020304" pitchFamily="18" charset="0"/>
              </a:rPr>
              <a:t>ppm (parts-per-million, 10 </a:t>
            </a:r>
            <a:r>
              <a:rPr lang="en-US" sz="1300" baseline="30000">
                <a:latin typeface="Times New Roman" panose="02020603050405020304" pitchFamily="18" charset="0"/>
              </a:rPr>
              <a:t>6</a:t>
            </a:r>
            <a:r>
              <a:rPr lang="en-US" sz="1300">
                <a:latin typeface="Times New Roman" panose="02020603050405020304" pitchFamily="18" charset="0"/>
              </a:rPr>
              <a:t>), ppb (parts-per-billion,10 </a:t>
            </a:r>
            <a:r>
              <a:rPr lang="en-US" sz="1300" baseline="30000">
                <a:latin typeface="Times New Roman" panose="02020603050405020304" pitchFamily="18" charset="0"/>
              </a:rPr>
              <a:t>9</a:t>
            </a:r>
            <a:r>
              <a:rPr lang="en-US" sz="1300">
                <a:latin typeface="Times New Roman" panose="02020603050405020304" pitchFamily="18" charset="0"/>
              </a:rPr>
              <a:t>), ppt (parts-per-trillion, 10 </a:t>
            </a:r>
            <a:r>
              <a:rPr lang="en-US" sz="1300" baseline="30000">
                <a:latin typeface="Times New Roman" panose="02020603050405020304" pitchFamily="18" charset="0"/>
              </a:rPr>
              <a:t>12</a:t>
            </a:r>
            <a:r>
              <a:rPr lang="en-US" sz="1300">
                <a:latin typeface="Times New Roman" panose="02020603050405020304" pitchFamily="18" charset="0"/>
              </a:rPr>
              <a:t>) and ppq (parts-per-quadrillion, 10-15).</a:t>
            </a:r>
          </a:p>
        </p:txBody>
      </p:sp>
      <p:sp>
        <p:nvSpPr>
          <p:cNvPr id="21512" name="Rectangle 7"/>
          <p:cNvSpPr>
            <a:spLocks noChangeArrowheads="1"/>
          </p:cNvSpPr>
          <p:nvPr/>
        </p:nvSpPr>
        <p:spPr bwMode="auto">
          <a:xfrm>
            <a:off x="265113" y="6800850"/>
            <a:ext cx="5202237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1588"/>
              </a:lnSpc>
              <a:spcBef>
                <a:spcPts val="1050"/>
              </a:spcBef>
            </a:pPr>
            <a:r>
              <a:rPr lang="en-US" sz="1300" b="1">
                <a:latin typeface="Times New Roman" panose="02020603050405020304" pitchFamily="18" charset="0"/>
              </a:rPr>
              <a:t>How to convert ppb to ppm?</a:t>
            </a:r>
          </a:p>
          <a:p>
            <a:pPr algn="just" eaLnBrk="1" hangingPunct="1">
              <a:lnSpc>
                <a:spcPts val="1588"/>
              </a:lnSpc>
            </a:pPr>
            <a:r>
              <a:rPr lang="en-US" sz="1300">
                <a:latin typeface="Times New Roman" panose="02020603050405020304" pitchFamily="18" charset="0"/>
              </a:rPr>
              <a:t>1ppm = 1/10</a:t>
            </a:r>
            <a:r>
              <a:rPr lang="en-US" sz="1300" baseline="30000">
                <a:latin typeface="Times New Roman" panose="02020603050405020304" pitchFamily="18" charset="0"/>
              </a:rPr>
              <a:t>6</a:t>
            </a:r>
            <a:r>
              <a:rPr lang="en-US" sz="1300">
                <a:latin typeface="Times New Roman" panose="02020603050405020304" pitchFamily="18" charset="0"/>
              </a:rPr>
              <a:t> = 10</a:t>
            </a:r>
            <a:r>
              <a:rPr lang="en-US" sz="1300" baseline="30000">
                <a:latin typeface="Times New Roman" panose="02020603050405020304" pitchFamily="18" charset="0"/>
              </a:rPr>
              <a:t>-6 </a:t>
            </a:r>
            <a:r>
              <a:rPr lang="en-US" sz="1300">
                <a:latin typeface="Times New Roman" panose="02020603050405020304" pitchFamily="18" charset="0"/>
              </a:rPr>
              <a:t>1ppb = 1/10</a:t>
            </a:r>
            <a:r>
              <a:rPr lang="en-US" sz="1300" baseline="30000">
                <a:latin typeface="Times New Roman" panose="02020603050405020304" pitchFamily="18" charset="0"/>
              </a:rPr>
              <a:t>9</a:t>
            </a:r>
            <a:r>
              <a:rPr lang="en-US" sz="1300">
                <a:latin typeface="Times New Roman" panose="02020603050405020304" pitchFamily="18" charset="0"/>
              </a:rPr>
              <a:t> = 10</a:t>
            </a:r>
            <a:r>
              <a:rPr lang="en-US" sz="1300" baseline="30000">
                <a:latin typeface="Times New Roman" panose="02020603050405020304" pitchFamily="18" charset="0"/>
              </a:rPr>
              <a:t>-9 </a:t>
            </a:r>
            <a:r>
              <a:rPr lang="en-US" sz="1300">
                <a:latin typeface="Times New Roman" panose="02020603050405020304" pitchFamily="18" charset="0"/>
              </a:rPr>
              <a:t>So</a:t>
            </a:r>
          </a:p>
          <a:p>
            <a:pPr algn="just" eaLnBrk="1" hangingPunct="1">
              <a:lnSpc>
                <a:spcPts val="1588"/>
              </a:lnSpc>
              <a:spcAft>
                <a:spcPts val="1050"/>
              </a:spcAft>
            </a:pPr>
            <a:r>
              <a:rPr lang="en-US" sz="1300">
                <a:latin typeface="Times New Roman" panose="02020603050405020304" pitchFamily="18" charset="0"/>
              </a:rPr>
              <a:t>1ppm = 1000ppb</a:t>
            </a:r>
          </a:p>
          <a:p>
            <a:pPr algn="just" eaLnBrk="1" hangingPunct="1">
              <a:spcAft>
                <a:spcPts val="425"/>
              </a:spcAft>
            </a:pPr>
            <a:r>
              <a:rPr lang="en-US" sz="1300" b="1">
                <a:latin typeface="Times New Roman" panose="02020603050405020304" pitchFamily="18" charset="0"/>
              </a:rPr>
              <a:t>How to convert grams/liter to ppm</a:t>
            </a:r>
          </a:p>
          <a:p>
            <a:pPr algn="just" eaLnBrk="1" hangingPunct="1">
              <a:spcAft>
                <a:spcPts val="1475"/>
              </a:spcAft>
            </a:pPr>
            <a:r>
              <a:rPr lang="en-US" sz="1200" baseline="30000">
                <a:solidFill>
                  <a:srgbClr val="1D2022"/>
                </a:solidFill>
                <a:latin typeface="Times New Roman" panose="02020603050405020304" pitchFamily="18" charset="0"/>
              </a:rPr>
              <a:t>C</a:t>
            </a:r>
            <a:r>
              <a:rPr lang="en-US" sz="1200">
                <a:solidFill>
                  <a:srgbClr val="1D2022"/>
                </a:solidFill>
                <a:latin typeface="Times New Roman" panose="02020603050405020304" pitchFamily="18" charset="0"/>
              </a:rPr>
              <a:t>(ppm) </a:t>
            </a:r>
            <a:r>
              <a:rPr lang="en-US" sz="1200" b="1">
                <a:solidFill>
                  <a:srgbClr val="1D2022"/>
                </a:solidFill>
                <a:latin typeface="Segoe UI" panose="020B0502040204020203" pitchFamily="34" charset="0"/>
              </a:rPr>
              <a:t>~ </a:t>
            </a:r>
            <a:r>
              <a:rPr lang="en-US" sz="1200" b="1" baseline="30000">
                <a:solidFill>
                  <a:srgbClr val="1D2022"/>
                </a:solidFill>
                <a:latin typeface="Segoe UI" panose="020B0502040204020203" pitchFamily="34" charset="0"/>
              </a:rPr>
              <a:t>1000 x </a:t>
            </a:r>
            <a:r>
              <a:rPr lang="en-US" sz="1200" baseline="30000">
                <a:solidFill>
                  <a:srgbClr val="1D2022"/>
                </a:solidFill>
                <a:latin typeface="Times New Roman" panose="02020603050405020304" pitchFamily="18" charset="0"/>
              </a:rPr>
              <a:t>C</a:t>
            </a:r>
            <a:r>
              <a:rPr lang="en-US" sz="1200">
                <a:solidFill>
                  <a:srgbClr val="1D2022"/>
                </a:solidFill>
                <a:latin typeface="Times New Roman" panose="02020603050405020304" pitchFamily="18" charset="0"/>
              </a:rPr>
              <a:t>(g/kg) </a:t>
            </a:r>
            <a:r>
              <a:rPr lang="en-US" sz="1200" b="1">
                <a:solidFill>
                  <a:srgbClr val="1D2022"/>
                </a:solidFill>
                <a:latin typeface="Segoe UI" panose="020B0502040204020203" pitchFamily="34" charset="0"/>
              </a:rPr>
              <a:t>~ </a:t>
            </a:r>
            <a:r>
              <a:rPr lang="en-US" sz="1200" b="1" baseline="30000">
                <a:solidFill>
                  <a:srgbClr val="1D2022"/>
                </a:solidFill>
                <a:latin typeface="Segoe UI" panose="020B0502040204020203" pitchFamily="34" charset="0"/>
              </a:rPr>
              <a:t>10 x </a:t>
            </a:r>
            <a:r>
              <a:rPr lang="en-US" sz="1200" baseline="30000">
                <a:solidFill>
                  <a:srgbClr val="1D2022"/>
                </a:solidFill>
                <a:latin typeface="Times New Roman" panose="02020603050405020304" pitchFamily="18" charset="0"/>
              </a:rPr>
              <a:t>C</a:t>
            </a:r>
            <a:r>
              <a:rPr lang="en-US" sz="1200">
                <a:solidFill>
                  <a:srgbClr val="1D2022"/>
                </a:solidFill>
                <a:latin typeface="Times New Roman" panose="02020603050405020304" pitchFamily="18" charset="0"/>
              </a:rPr>
              <a:t>(g/L) </a:t>
            </a:r>
            <a:r>
              <a:rPr lang="en-US" sz="1200" b="1">
                <a:solidFill>
                  <a:srgbClr val="1D2022"/>
                </a:solidFill>
                <a:latin typeface="Segoe UI" panose="020B0502040204020203" pitchFamily="34" charset="0"/>
              </a:rPr>
              <a:t>/ P</a:t>
            </a:r>
            <a:r>
              <a:rPr lang="en-US" sz="1200">
                <a:solidFill>
                  <a:srgbClr val="1D2022"/>
                </a:solidFill>
                <a:latin typeface="Times New Roman" panose="02020603050405020304" pitchFamily="18" charset="0"/>
              </a:rPr>
              <a:t>(kg/m</a:t>
            </a:r>
            <a:r>
              <a:rPr lang="en-US" sz="1200" baseline="30000">
                <a:solidFill>
                  <a:srgbClr val="1D2022"/>
                </a:solidFill>
                <a:latin typeface="Times New Roman" panose="02020603050405020304" pitchFamily="18" charset="0"/>
              </a:rPr>
              <a:t>3</a:t>
            </a:r>
            <a:r>
              <a:rPr lang="en-US" sz="1200">
                <a:solidFill>
                  <a:srgbClr val="1D2022"/>
                </a:solidFill>
                <a:latin typeface="Times New Roman" panose="02020603050405020304" pitchFamily="18" charset="0"/>
              </a:rPr>
              <a:t>)</a:t>
            </a:r>
          </a:p>
          <a:p>
            <a:pPr algn="just" eaLnBrk="1" hangingPunct="1">
              <a:spcAft>
                <a:spcPts val="425"/>
              </a:spcAft>
            </a:pPr>
            <a:r>
              <a:rPr lang="en-US" sz="1300" b="1">
                <a:latin typeface="Times New Roman" panose="02020603050405020304" pitchFamily="18" charset="0"/>
              </a:rPr>
              <a:t>How to convert moles/liter to ppm</a:t>
            </a:r>
          </a:p>
          <a:p>
            <a:pPr algn="just" eaLnBrk="1" hangingPunct="1">
              <a:spcAft>
                <a:spcPts val="1475"/>
              </a:spcAft>
            </a:pPr>
            <a:r>
              <a:rPr lang="en-US" sz="1200">
                <a:solidFill>
                  <a:srgbClr val="1D2022"/>
                </a:solidFill>
                <a:latin typeface="Times New Roman" panose="02020603050405020304" pitchFamily="18" charset="0"/>
              </a:rPr>
              <a:t>C(ppm) </a:t>
            </a:r>
            <a:r>
              <a:rPr lang="en-US" sz="1200" b="1">
                <a:solidFill>
                  <a:srgbClr val="1D2022"/>
                </a:solidFill>
                <a:latin typeface="Segoe UI" panose="020B0502040204020203" pitchFamily="34" charset="0"/>
              </a:rPr>
              <a:t>~ </a:t>
            </a:r>
            <a:r>
              <a:rPr lang="en-US" sz="1200">
                <a:solidFill>
                  <a:srgbClr val="1D2022"/>
                </a:solidFill>
                <a:latin typeface="Times New Roman" panose="02020603050405020304" pitchFamily="18" charset="0"/>
              </a:rPr>
              <a:t>C(mg/kg) </a:t>
            </a:r>
            <a:r>
              <a:rPr lang="en-US" sz="1200" b="1">
                <a:solidFill>
                  <a:srgbClr val="1D2022"/>
                </a:solidFill>
                <a:latin typeface="Segoe UI" panose="020B0502040204020203" pitchFamily="34" charset="0"/>
              </a:rPr>
              <a:t>~ 10 </a:t>
            </a:r>
            <a:r>
              <a:rPr lang="en-US" sz="1200" b="1" baseline="30000">
                <a:solidFill>
                  <a:srgbClr val="1D2022"/>
                </a:solidFill>
                <a:latin typeface="Segoe UI" panose="020B0502040204020203" pitchFamily="34" charset="0"/>
              </a:rPr>
              <a:t>x</a:t>
            </a:r>
            <a:r>
              <a:rPr lang="en-US" sz="1200" b="1">
                <a:solidFill>
                  <a:srgbClr val="1D2022"/>
                </a:solidFill>
                <a:latin typeface="Segoe UI" panose="020B0502040204020203" pitchFamily="34" charset="0"/>
              </a:rPr>
              <a:t> </a:t>
            </a:r>
            <a:r>
              <a:rPr lang="en-US" sz="1200">
                <a:solidFill>
                  <a:srgbClr val="1D2022"/>
                </a:solidFill>
                <a:latin typeface="Times New Roman" panose="02020603050405020304" pitchFamily="18" charset="0"/>
              </a:rPr>
              <a:t>C(mol/L) </a:t>
            </a:r>
            <a:r>
              <a:rPr lang="en-US" sz="1200" b="1" baseline="30000">
                <a:solidFill>
                  <a:srgbClr val="1D2022"/>
                </a:solidFill>
                <a:latin typeface="Segoe UI" panose="020B0502040204020203" pitchFamily="34" charset="0"/>
              </a:rPr>
              <a:t>x</a:t>
            </a:r>
            <a:r>
              <a:rPr lang="en-US" sz="1200" b="1">
                <a:solidFill>
                  <a:srgbClr val="1D2022"/>
                </a:solidFill>
                <a:latin typeface="Segoe UI" panose="020B0502040204020203" pitchFamily="34" charset="0"/>
              </a:rPr>
              <a:t> ^</a:t>
            </a:r>
            <a:r>
              <a:rPr lang="en-US" sz="1200">
                <a:solidFill>
                  <a:srgbClr val="1D2022"/>
                </a:solidFill>
                <a:latin typeface="Times New Roman" panose="02020603050405020304" pitchFamily="18" charset="0"/>
              </a:rPr>
              <a:t>M(g/mol) </a:t>
            </a:r>
            <a:r>
              <a:rPr lang="en-US" sz="1200" b="1">
                <a:solidFill>
                  <a:srgbClr val="1D2022"/>
                </a:solidFill>
                <a:latin typeface="Segoe UI" panose="020B0502040204020203" pitchFamily="34" charset="0"/>
              </a:rPr>
              <a:t>/ P</a:t>
            </a:r>
            <a:r>
              <a:rPr lang="en-US" sz="1200">
                <a:solidFill>
                  <a:srgbClr val="1D2022"/>
                </a:solidFill>
                <a:latin typeface="Times New Roman" panose="02020603050405020304" pitchFamily="18" charset="0"/>
              </a:rPr>
              <a:t>(kg/m3)</a:t>
            </a:r>
          </a:p>
          <a:p>
            <a:pPr algn="just" eaLnBrk="1" hangingPunct="1">
              <a:spcAft>
                <a:spcPts val="425"/>
              </a:spcAft>
            </a:pPr>
            <a:r>
              <a:rPr lang="en-US" sz="1300" b="1">
                <a:latin typeface="Times New Roman" panose="02020603050405020304" pitchFamily="18" charset="0"/>
              </a:rPr>
              <a:t>How to convert percent to ppm</a:t>
            </a:r>
          </a:p>
          <a:p>
            <a:pPr eaLnBrk="1" hangingPunct="1">
              <a:lnSpc>
                <a:spcPts val="2238"/>
              </a:lnSpc>
            </a:pPr>
            <a:r>
              <a:rPr lang="en-US" sz="1300">
                <a:latin typeface="Times New Roman" panose="02020603050405020304" pitchFamily="18" charset="0"/>
              </a:rPr>
              <a:t>The part P in percent (%) is equal to the part P in ppm divided by 10000:</a:t>
            </a:r>
          </a:p>
        </p:txBody>
      </p:sp>
      <p:sp>
        <p:nvSpPr>
          <p:cNvPr id="21513" name="Rectangle 8"/>
          <p:cNvSpPr>
            <a:spLocks noChangeArrowheads="1"/>
          </p:cNvSpPr>
          <p:nvPr/>
        </p:nvSpPr>
        <p:spPr bwMode="auto">
          <a:xfrm>
            <a:off x="3654425" y="10363200"/>
            <a:ext cx="1682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21</a:t>
            </a:r>
          </a:p>
        </p:txBody>
      </p:sp>
      <p:pic>
        <p:nvPicPr>
          <p:cNvPr id="2151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88" y="1447800"/>
            <a:ext cx="3316287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038" y="2933700"/>
            <a:ext cx="38290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038" y="3914775"/>
            <a:ext cx="38290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7" name="Rectangle 6"/>
          <p:cNvSpPr>
            <a:spLocks noChangeArrowheads="1"/>
          </p:cNvSpPr>
          <p:nvPr/>
        </p:nvSpPr>
        <p:spPr bwMode="auto">
          <a:xfrm>
            <a:off x="1495425" y="9459913"/>
            <a:ext cx="20510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150"/>
              </a:spcBef>
              <a:spcAft>
                <a:spcPts val="150"/>
              </a:spcAft>
            </a:pPr>
            <a:r>
              <a:rPr lang="en-US" i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aseline="-2500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(%)</a:t>
            </a:r>
            <a:r>
              <a:rPr lang="en-US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= </a:t>
            </a:r>
            <a:r>
              <a:rPr lang="en-US" i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aseline="-2500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(ppm)</a:t>
            </a:r>
            <a:r>
              <a:rPr lang="en-US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/ 10000</a:t>
            </a:r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5781675"/>
            <a:ext cx="6308725" cy="306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3" y="9315450"/>
            <a:ext cx="6173787" cy="84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265113" y="517525"/>
            <a:ext cx="48006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213"/>
              </a:spcAft>
            </a:pPr>
            <a:r>
              <a:rPr lang="en-US" sz="1300" b="1">
                <a:latin typeface="Times New Roman" panose="02020603050405020304" pitchFamily="18" charset="0"/>
              </a:rPr>
              <a:t>How to convert ppm to percent</a:t>
            </a:r>
          </a:p>
          <a:p>
            <a:pPr eaLnBrk="1" hangingPunct="1">
              <a:spcAft>
                <a:spcPts val="625"/>
              </a:spcAft>
            </a:pPr>
            <a:r>
              <a:rPr lang="en-US" sz="1300">
                <a:latin typeface="Times New Roman" panose="02020603050405020304" pitchFamily="18" charset="0"/>
              </a:rPr>
              <a:t>The part P in ppm is equal to the part P in percent (%) times 10000</a:t>
            </a:r>
          </a:p>
          <a:p>
            <a:pPr eaLnBrk="1" hangingPunct="1">
              <a:spcAft>
                <a:spcPts val="1888"/>
              </a:spcAft>
            </a:pPr>
            <a:r>
              <a:rPr lang="en-US" sz="1600" i="1">
                <a:solidFill>
                  <a:srgbClr val="1D2022"/>
                </a:solidFill>
                <a:latin typeface="Times New Roman" panose="02020603050405020304" pitchFamily="18" charset="0"/>
              </a:rPr>
              <a:t>P</a:t>
            </a:r>
            <a:r>
              <a:rPr lang="en-US" sz="1200">
                <a:solidFill>
                  <a:srgbClr val="1D2022"/>
                </a:solidFill>
                <a:latin typeface="Times New Roman" panose="02020603050405020304" pitchFamily="18" charset="0"/>
              </a:rPr>
              <a:t> (ppm) </a:t>
            </a:r>
            <a:r>
              <a:rPr lang="en-US" sz="1200" b="1">
                <a:solidFill>
                  <a:srgbClr val="1D2022"/>
                </a:solidFill>
                <a:latin typeface="Segoe UI" panose="020B0502040204020203" pitchFamily="34" charset="0"/>
              </a:rPr>
              <a:t>= </a:t>
            </a:r>
            <a:r>
              <a:rPr lang="en-US" sz="1600" i="1">
                <a:solidFill>
                  <a:srgbClr val="1D2022"/>
                </a:solidFill>
                <a:latin typeface="Times New Roman" panose="02020603050405020304" pitchFamily="18" charset="0"/>
              </a:rPr>
              <a:t>P </a:t>
            </a:r>
            <a:r>
              <a:rPr lang="en-US" sz="1200">
                <a:solidFill>
                  <a:srgbClr val="1D2022"/>
                </a:solidFill>
                <a:latin typeface="Times New Roman" panose="02020603050405020304" pitchFamily="18" charset="0"/>
              </a:rPr>
              <a:t>(%) </a:t>
            </a:r>
            <a:r>
              <a:rPr lang="en-US" sz="1200" b="1" baseline="30000">
                <a:solidFill>
                  <a:srgbClr val="1D2022"/>
                </a:solidFill>
                <a:latin typeface="Segoe UI" panose="020B0502040204020203" pitchFamily="34" charset="0"/>
              </a:rPr>
              <a:t>x</a:t>
            </a:r>
            <a:r>
              <a:rPr lang="en-US" sz="1200" b="1">
                <a:solidFill>
                  <a:srgbClr val="1D2022"/>
                </a:solidFill>
                <a:latin typeface="Segoe UI" panose="020B0502040204020203" pitchFamily="34" charset="0"/>
              </a:rPr>
              <a:t> </a:t>
            </a:r>
            <a:r>
              <a:rPr lang="en-US" sz="1200">
                <a:solidFill>
                  <a:srgbClr val="1D2022"/>
                </a:solidFill>
                <a:latin typeface="Segoe UI" panose="020B0502040204020203" pitchFamily="34" charset="0"/>
              </a:rPr>
              <a:t>10000</a:t>
            </a: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265113" y="1503363"/>
            <a:ext cx="5894387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1888"/>
              </a:spcBef>
              <a:spcAft>
                <a:spcPts val="213"/>
              </a:spcAft>
            </a:pPr>
            <a:r>
              <a:rPr lang="en-US" sz="1300" b="1">
                <a:latin typeface="Times New Roman" panose="02020603050405020304" pitchFamily="18" charset="0"/>
              </a:rPr>
              <a:t>9) Formality</a:t>
            </a:r>
          </a:p>
          <a:p>
            <a:pPr eaLnBrk="1" hangingPunct="1">
              <a:spcAft>
                <a:spcPts val="1475"/>
              </a:spcAft>
            </a:pPr>
            <a:r>
              <a:rPr lang="en-US" sz="1300">
                <a:latin typeface="Times New Roman" panose="02020603050405020304" pitchFamily="18" charset="0"/>
              </a:rPr>
              <a:t>Number of formula weight of a solute per litre of solution. It is represented by </a:t>
            </a:r>
            <a:r>
              <a:rPr lang="en-US" sz="1300" b="1">
                <a:latin typeface="Times New Roman" panose="02020603050405020304" pitchFamily="18" charset="0"/>
              </a:rPr>
              <a:t>(F)</a:t>
            </a:r>
            <a:r>
              <a:rPr lang="en-US" sz="130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268288" y="3038475"/>
            <a:ext cx="6678612" cy="2725738"/>
          </a:xfrm>
          <a:prstGeom prst="rect">
            <a:avLst/>
          </a:prstGeom>
        </p:spPr>
        <p:txBody>
          <a:bodyPr lIns="0" tIns="0" rIns="0" bIns="0"/>
          <a:lstStyle/>
          <a:p>
            <a:pPr eaLnBrk="1" fontAlgn="auto" hangingPunct="1">
              <a:lnSpc>
                <a:spcPts val="1608"/>
              </a:lnSpc>
              <a:spcBef>
                <a:spcPts val="1470"/>
              </a:spcBef>
              <a:spcAft>
                <a:spcPts val="630"/>
              </a:spcAft>
              <a:defRPr/>
            </a:pPr>
            <a:r>
              <a:rPr lang="en-US" sz="1300" dirty="0">
                <a:latin typeface="Times New Roman"/>
              </a:rPr>
              <a:t>Formal solutions generally show changes in formality where volume changes associated with temperature.</a:t>
            </a:r>
          </a:p>
          <a:p>
            <a:pPr eaLnBrk="1" fontAlgn="auto" hangingPunct="1">
              <a:spcBef>
                <a:spcPts val="0"/>
              </a:spcBef>
              <a:spcAft>
                <a:spcPts val="210"/>
              </a:spcAft>
              <a:defRPr/>
            </a:pPr>
            <a:r>
              <a:rPr lang="en-US" sz="1300" b="1" dirty="0">
                <a:latin typeface="Times New Roman"/>
              </a:rPr>
              <a:t>10) Diluting Solutions</a:t>
            </a:r>
          </a:p>
          <a:p>
            <a:pPr eaLnBrk="1" fontAlgn="auto" hangingPunct="1">
              <a:spcBef>
                <a:spcPts val="0"/>
              </a:spcBef>
              <a:spcAft>
                <a:spcPts val="1470"/>
              </a:spcAft>
              <a:defRPr/>
            </a:pPr>
            <a:r>
              <a:rPr lang="en-US" sz="1300" dirty="0">
                <a:latin typeface="Times New Roman"/>
              </a:rPr>
              <a:t>Mathematically the relationship of diluting solution can be shown in </a:t>
            </a:r>
            <a:r>
              <a:rPr lang="en-US" sz="1300" dirty="0">
                <a:latin typeface="Times New Roman"/>
              </a:rPr>
              <a:t>the equation:</a:t>
            </a:r>
          </a:p>
          <a:p>
            <a:pPr eaLnBrk="1" fontAlgn="auto" hangingPunct="1">
              <a:lnSpc>
                <a:spcPts val="1632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300" dirty="0">
              <a:latin typeface="Times New Roman"/>
            </a:endParaRPr>
          </a:p>
          <a:p>
            <a:pPr eaLnBrk="1" fontAlgn="auto" hangingPunct="1">
              <a:lnSpc>
                <a:spcPts val="1632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300" dirty="0">
              <a:latin typeface="Times New Roman"/>
            </a:endParaRPr>
          </a:p>
          <a:p>
            <a:pPr eaLnBrk="1" fontAlgn="auto" hangingPunct="1">
              <a:lnSpc>
                <a:spcPts val="1632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Times New Roman"/>
              </a:rPr>
              <a:t>Where</a:t>
            </a:r>
            <a:r>
              <a:rPr lang="en-US" sz="1300" dirty="0">
                <a:latin typeface="Times New Roman"/>
              </a:rPr>
              <a:t>:</a:t>
            </a:r>
          </a:p>
          <a:p>
            <a:pPr eaLnBrk="1" fontAlgn="auto" hangingPunct="1">
              <a:lnSpc>
                <a:spcPts val="1632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cap="small" dirty="0" err="1">
                <a:solidFill>
                  <a:srgbClr val="1D2022"/>
                </a:solidFill>
                <a:latin typeface="Times New Roman"/>
              </a:rPr>
              <a:t>Cl</a:t>
            </a:r>
            <a:r>
              <a:rPr lang="en-US" sz="1300" dirty="0">
                <a:solidFill>
                  <a:srgbClr val="1D2022"/>
                </a:solidFill>
                <a:latin typeface="Times New Roman"/>
              </a:rPr>
              <a:t> = </a:t>
            </a:r>
            <a:r>
              <a:rPr lang="en-US" sz="1300" dirty="0">
                <a:latin typeface="Times New Roman"/>
              </a:rPr>
              <a:t>Initial concentration or molarity.</a:t>
            </a:r>
          </a:p>
          <a:p>
            <a:pPr eaLnBrk="1" fontAlgn="auto" hangingPunct="1">
              <a:lnSpc>
                <a:spcPts val="1632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solidFill>
                  <a:srgbClr val="1D2022"/>
                </a:solidFill>
                <a:latin typeface="Times New Roman"/>
              </a:rPr>
              <a:t>K = </a:t>
            </a:r>
            <a:r>
              <a:rPr lang="en-US" sz="1300" dirty="0">
                <a:latin typeface="Times New Roman"/>
              </a:rPr>
              <a:t>Initial volume.</a:t>
            </a:r>
          </a:p>
          <a:p>
            <a:pPr eaLnBrk="1" fontAlgn="auto" hangingPunct="1">
              <a:lnSpc>
                <a:spcPts val="1632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 err="1">
                <a:solidFill>
                  <a:srgbClr val="1D2022"/>
                </a:solidFill>
                <a:latin typeface="Times New Roman"/>
              </a:rPr>
              <a:t>Cv</a:t>
            </a:r>
            <a:r>
              <a:rPr lang="en-US" sz="1300" dirty="0">
                <a:solidFill>
                  <a:srgbClr val="1D2022"/>
                </a:solidFill>
                <a:latin typeface="Times New Roman"/>
              </a:rPr>
              <a:t> = </a:t>
            </a:r>
            <a:r>
              <a:rPr lang="en-US" sz="1300" dirty="0">
                <a:latin typeface="Times New Roman"/>
              </a:rPr>
              <a:t>Final concentration or molarity.</a:t>
            </a:r>
          </a:p>
          <a:p>
            <a:pPr marL="250952" eaLnBrk="1" fontAlgn="auto" hangingPunct="1">
              <a:lnSpc>
                <a:spcPts val="1632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aseline="30000" dirty="0">
                <a:solidFill>
                  <a:srgbClr val="1D2022"/>
                </a:solidFill>
                <a:latin typeface="Times New Roman"/>
              </a:rPr>
              <a:t>=</a:t>
            </a:r>
            <a:r>
              <a:rPr lang="en-US" sz="1300" dirty="0">
                <a:solidFill>
                  <a:srgbClr val="1D2022"/>
                </a:solidFill>
                <a:latin typeface="Times New Roman"/>
              </a:rPr>
              <a:t> </a:t>
            </a:r>
            <a:r>
              <a:rPr lang="en-US" sz="1300" dirty="0">
                <a:latin typeface="Times New Roman"/>
              </a:rPr>
              <a:t>Final volume</a:t>
            </a:r>
          </a:p>
        </p:txBody>
      </p:sp>
      <p:sp>
        <p:nvSpPr>
          <p:cNvPr id="22535" name="Rectangle 9"/>
          <p:cNvSpPr>
            <a:spLocks noChangeArrowheads="1"/>
          </p:cNvSpPr>
          <p:nvPr/>
        </p:nvSpPr>
        <p:spPr bwMode="auto">
          <a:xfrm>
            <a:off x="277813" y="9113838"/>
            <a:ext cx="2200275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1475"/>
              </a:spcBef>
            </a:pPr>
            <a:r>
              <a:rPr lang="en-US" sz="1600" b="1">
                <a:latin typeface="Times New Roman" panose="02020603050405020304" pitchFamily="18" charset="0"/>
              </a:rPr>
              <a:t>General dilution formula</a:t>
            </a:r>
          </a:p>
        </p:txBody>
      </p:sp>
      <p:sp>
        <p:nvSpPr>
          <p:cNvPr id="22536" name="Rectangle 10"/>
          <p:cNvSpPr>
            <a:spLocks noChangeArrowheads="1"/>
          </p:cNvSpPr>
          <p:nvPr/>
        </p:nvSpPr>
        <p:spPr bwMode="auto">
          <a:xfrm>
            <a:off x="3654425" y="10363200"/>
            <a:ext cx="179388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22</a:t>
            </a:r>
          </a:p>
        </p:txBody>
      </p:sp>
      <p:pic>
        <p:nvPicPr>
          <p:cNvPr id="22537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40" b="50648"/>
          <a:stretch>
            <a:fillRect/>
          </a:stretch>
        </p:blipFill>
        <p:spPr bwMode="auto">
          <a:xfrm>
            <a:off x="1377950" y="2098675"/>
            <a:ext cx="34290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8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4076700"/>
            <a:ext cx="3865563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4175125"/>
            <a:ext cx="6310313" cy="339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10"/>
          <p:cNvSpPr>
            <a:spLocks noChangeArrowheads="1"/>
          </p:cNvSpPr>
          <p:nvPr/>
        </p:nvSpPr>
        <p:spPr bwMode="auto">
          <a:xfrm>
            <a:off x="3654425" y="10363200"/>
            <a:ext cx="1714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23</a:t>
            </a:r>
          </a:p>
        </p:txBody>
      </p:sp>
      <p:pic>
        <p:nvPicPr>
          <p:cNvPr id="2355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63513"/>
            <a:ext cx="6284913" cy="365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1180</Words>
  <Application>Microsoft Office PowerPoint</Application>
  <PresentationFormat>Custom</PresentationFormat>
  <Paragraphs>108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Calibri</vt:lpstr>
      <vt:lpstr>Arial</vt:lpstr>
      <vt:lpstr>Times New Roman</vt:lpstr>
      <vt:lpstr>Candara</vt:lpstr>
      <vt:lpstr>Segoe UI</vt:lpstr>
      <vt:lpstr>Impact</vt:lpstr>
      <vt:lpstr>Verdana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Medical dept</dc:creator>
  <cp:keywords/>
  <cp:lastModifiedBy>hp</cp:lastModifiedBy>
  <cp:revision>39</cp:revision>
  <dcterms:modified xsi:type="dcterms:W3CDTF">2018-11-17T14:54:47Z</dcterms:modified>
</cp:coreProperties>
</file>